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8" r:id="rId2"/>
    <p:sldId id="257" r:id="rId3"/>
    <p:sldId id="260" r:id="rId4"/>
    <p:sldId id="266" r:id="rId5"/>
    <p:sldId id="262" r:id="rId6"/>
    <p:sldId id="263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AA477-598F-4CCF-8F1A-33D43F97EEB0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AD3D9-0B11-4189-8D45-47537C1CF8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0729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 beautifully made video staring me.</a:t>
            </a:r>
            <a:r>
              <a:rPr lang="en-AU" baseline="0" dirty="0" smtClean="0"/>
              <a:t>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1AD3D9-0B11-4189-8D45-47537C1CF889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213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Lesson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1AD3D9-0B11-4189-8D45-47537C1CF889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3427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Input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1AD3D9-0B11-4189-8D45-47537C1CF889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4196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Check</a:t>
            </a:r>
            <a:r>
              <a:rPr lang="en-AU" baseline="0" dirty="0" smtClean="0"/>
              <a:t> for </a:t>
            </a:r>
            <a:r>
              <a:rPr lang="en-AU" baseline="0" dirty="0" smtClean="0"/>
              <a:t>understanding: allow the students a chance to answer them before working through the solutions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1AD3D9-0B11-4189-8D45-47537C1CF889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68848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Independent practice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1AD3D9-0B11-4189-8D45-47537C1CF889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6693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hook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1AD3D9-0B11-4189-8D45-47537C1CF889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3413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3629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9636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2835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8002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7504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079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204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742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3289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9211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3380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71031-8C33-4876-9169-26F597F7E7C1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B1127-360E-4A81-8847-9F94642454F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598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ividing fraction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5576" y="404664"/>
            <a:ext cx="7865502" cy="5073427"/>
          </a:xfrm>
        </p:spPr>
      </p:pic>
    </p:spTree>
    <p:extLst>
      <p:ext uri="{BB962C8B-B14F-4D97-AF65-F5344CB8AC3E}">
        <p14:creationId xmlns:p14="http://schemas.microsoft.com/office/powerpoint/2010/main" val="423106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Lesson objective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smtClean="0"/>
              <a:t>By the end of this lesson you will be able to;</a:t>
            </a:r>
          </a:p>
          <a:p>
            <a:pPr marL="0" indent="0">
              <a:buNone/>
            </a:pPr>
            <a:r>
              <a:rPr lang="en-AU" dirty="0" smtClean="0"/>
              <a:t>- </a:t>
            </a:r>
            <a:r>
              <a:rPr lang="en-AU" dirty="0" smtClean="0"/>
              <a:t>Divide numbers and fractions by fractions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6797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748464" y="6488668"/>
            <a:ext cx="54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 </a:t>
            </a:r>
            <a:r>
              <a:rPr lang="en-AU" dirty="0"/>
              <a:t>5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980728"/>
            <a:ext cx="91440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916832"/>
            <a:ext cx="91440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3471" y="149731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 smtClean="0"/>
              <a:t>24</a:t>
            </a:r>
          </a:p>
          <a:p>
            <a:r>
              <a:rPr lang="en-AU" sz="1600" dirty="0" smtClean="0"/>
              <a:t>7</a:t>
            </a:r>
          </a:p>
          <a:p>
            <a:r>
              <a:rPr lang="en-AU" sz="1600" dirty="0" smtClean="0"/>
              <a:t>30</a:t>
            </a:r>
            <a:endParaRPr lang="en-AU" sz="16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699792" y="1916832"/>
            <a:ext cx="0" cy="511256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15616" y="404664"/>
            <a:ext cx="2713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/>
              <a:t>Dividing fractions</a:t>
            </a:r>
            <a:endParaRPr lang="en-AU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7439175" y="106354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Date</a:t>
            </a:r>
            <a:endParaRPr lang="en-AU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119514" y="1063436"/>
            <a:ext cx="8620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EQ </a:t>
            </a:r>
            <a:r>
              <a:rPr lang="en-AU" sz="2400" dirty="0" smtClean="0"/>
              <a:t>– describe how you can divide by fractions?</a:t>
            </a:r>
            <a:endParaRPr lang="en-AU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51520" y="2204864"/>
            <a:ext cx="2192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What is a reciprocal?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2819445" y="2165108"/>
            <a:ext cx="6340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The reciprocal of a fraction is basically when a fraction is flipped</a:t>
            </a:r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4178990" y="2574196"/>
                <a:ext cx="3185295" cy="6183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ambria Math"/>
                        </a:rPr>
                        <m:t>𝑡h𝑒</m:t>
                      </m:r>
                      <m:r>
                        <a:rPr lang="en-AU" b="0" i="1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ambria Math"/>
                        </a:rPr>
                        <m:t> </m:t>
                      </m:r>
                      <m:r>
                        <a:rPr lang="en-AU" b="0" i="1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ambria Math"/>
                        </a:rPr>
                        <m:t>𝑟𝑒𝑐𝑖𝑝𝑟𝑜𝑐𝑎𝑙</m:t>
                      </m:r>
                      <m:r>
                        <a:rPr lang="en-AU" b="0" i="1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ambria Math"/>
                        </a:rPr>
                        <m:t> </m:t>
                      </m:r>
                      <m:r>
                        <a:rPr lang="en-AU" b="0" i="1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ambria Math"/>
                        </a:rPr>
                        <m:t>𝑜𝑓</m:t>
                      </m:r>
                      <m:r>
                        <a:rPr lang="en-AU" b="0" i="1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ambria Math"/>
                        </a:rPr>
                        <m:t>    </m:t>
                      </m:r>
                      <m:f>
                        <m:fPr>
                          <m:ctrlPr>
                            <a:rPr lang="en-AU" b="0" i="1" smtClean="0">
                              <a:solidFill>
                                <a:schemeClr val="tx2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solidFill>
                                <a:schemeClr val="tx2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  <m:t>4</m:t>
                          </m:r>
                        </m:num>
                        <m:den>
                          <m:r>
                            <a:rPr lang="en-AU" b="0" i="1" smtClean="0">
                              <a:solidFill>
                                <a:schemeClr val="tx2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  <m:t>5</m:t>
                          </m:r>
                        </m:den>
                      </m:f>
                      <m:r>
                        <a:rPr lang="en-AU" b="0" i="1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ambria Math"/>
                        </a:rPr>
                        <m:t>    </m:t>
                      </m:r>
                      <m:r>
                        <a:rPr lang="en-AU" b="0" i="1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ambria Math"/>
                        </a:rPr>
                        <m:t>𝑖𝑠</m:t>
                      </m:r>
                      <m:r>
                        <a:rPr lang="en-AU" b="0" i="1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ambria Math"/>
                        </a:rPr>
                        <m:t>    </m:t>
                      </m:r>
                      <m:f>
                        <m:fPr>
                          <m:ctrlPr>
                            <a:rPr lang="en-AU" b="0" i="1" smtClean="0">
                              <a:solidFill>
                                <a:schemeClr val="tx2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solidFill>
                                <a:schemeClr val="tx2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  <m:t>5</m:t>
                          </m:r>
                        </m:num>
                        <m:den>
                          <m:r>
                            <a:rPr lang="en-AU" b="0" i="1" smtClean="0">
                              <a:solidFill>
                                <a:schemeClr val="tx2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8990" y="2574196"/>
                <a:ext cx="3185295" cy="618374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69535" y="3573016"/>
            <a:ext cx="181338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Dividing fractions</a:t>
            </a:r>
          </a:p>
          <a:p>
            <a:r>
              <a:rPr lang="en-AU" dirty="0" smtClean="0"/>
              <a:t>Step 1:</a:t>
            </a:r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Step 2:</a:t>
            </a:r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Step 3:</a:t>
            </a:r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Step 4:</a:t>
            </a:r>
            <a:endParaRPr lang="en-AU" dirty="0"/>
          </a:p>
        </p:txBody>
      </p:sp>
      <p:sp>
        <p:nvSpPr>
          <p:cNvPr id="14" name="TextBox 13"/>
          <p:cNvSpPr txBox="1"/>
          <p:nvPr/>
        </p:nvSpPr>
        <p:spPr>
          <a:xfrm>
            <a:off x="2819445" y="3520560"/>
            <a:ext cx="3552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smtClean="0">
                <a:solidFill>
                  <a:srgbClr val="002060"/>
                </a:solidFill>
              </a:rPr>
              <a:t>Step 1: </a:t>
            </a:r>
            <a:r>
              <a:rPr lang="en-AU" dirty="0" smtClean="0"/>
              <a:t>find the reciprocal of the fraction we are dividing by.</a:t>
            </a:r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6959168" y="3659059"/>
                <a:ext cx="1522340" cy="8897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/>
                            </a:rPr>
                            <m:t>3</m:t>
                          </m:r>
                        </m:num>
                        <m:den>
                          <m:r>
                            <a:rPr lang="en-AU" b="0" i="1" smtClean="0">
                              <a:latin typeface="Cambria Math"/>
                            </a:rPr>
                            <m:t>4</m:t>
                          </m:r>
                        </m:den>
                      </m:f>
                      <m:r>
                        <a:rPr lang="en-AU" b="0" i="1" smtClean="0">
                          <a:latin typeface="Cambria Math"/>
                          <a:ea typeface="Cambria Math"/>
                        </a:rPr>
                        <m:t>÷</m:t>
                      </m:r>
                      <m:f>
                        <m:fPr>
                          <m:ctrlPr>
                            <a:rPr lang="en-AU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2</m:t>
                          </m:r>
                        </m:num>
                        <m:den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r>
                  <a:rPr lang="en-AU" b="0" dirty="0" smtClean="0">
                    <a:ea typeface="Cambria Math"/>
                  </a:rPr>
                  <a:t/>
                </a:r>
                <a:br>
                  <a:rPr lang="en-AU" b="0" dirty="0" smtClean="0">
                    <a:ea typeface="Cambria Math"/>
                  </a:rPr>
                </a:br>
                <a:endParaRPr lang="en-AU" dirty="0"/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9168" y="3659059"/>
                <a:ext cx="1522340" cy="889731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Connector 16"/>
          <p:cNvCxnSpPr/>
          <p:nvPr/>
        </p:nvCxnSpPr>
        <p:spPr>
          <a:xfrm>
            <a:off x="6660232" y="3520560"/>
            <a:ext cx="0" cy="31527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19445" y="4378187"/>
            <a:ext cx="3168352" cy="936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smtClean="0">
                <a:solidFill>
                  <a:srgbClr val="00B0F0"/>
                </a:solidFill>
              </a:rPr>
              <a:t>Step 2: </a:t>
            </a:r>
            <a:r>
              <a:rPr lang="en-AU" dirty="0" smtClean="0"/>
              <a:t>change the fraction we are dividing by to it’s reciprocal and change the sign to multiply</a:t>
            </a:r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/>
              <p:cNvSpPr txBox="1"/>
              <p:nvPr/>
            </p:nvSpPr>
            <p:spPr>
              <a:xfrm>
                <a:off x="7418987" y="4540771"/>
                <a:ext cx="761747" cy="6109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/>
                            </a:rPr>
                            <m:t>3</m:t>
                          </m:r>
                        </m:num>
                        <m:den>
                          <m:r>
                            <a:rPr lang="en-AU" b="0" i="1" smtClean="0">
                              <a:latin typeface="Cambria Math"/>
                            </a:rPr>
                            <m:t>4</m:t>
                          </m:r>
                        </m:den>
                      </m:f>
                      <m:r>
                        <a:rPr lang="en-AU" b="0" i="1" smtClean="0">
                          <a:latin typeface="Cambria Math"/>
                          <a:ea typeface="Cambria Math"/>
                        </a:rPr>
                        <m:t>×</m:t>
                      </m:r>
                      <m:f>
                        <m:fPr>
                          <m:ctrlPr>
                            <a:rPr lang="en-AU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3</m:t>
                          </m:r>
                        </m:num>
                        <m:den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8987" y="4540771"/>
                <a:ext cx="761747" cy="610936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/>
          <p:cNvSpPr txBox="1"/>
          <p:nvPr/>
        </p:nvSpPr>
        <p:spPr>
          <a:xfrm>
            <a:off x="2838057" y="5487615"/>
            <a:ext cx="3312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smtClean="0">
                <a:solidFill>
                  <a:schemeClr val="tx2">
                    <a:lumMod val="75000"/>
                  </a:schemeClr>
                </a:solidFill>
              </a:rPr>
              <a:t>Step 3: </a:t>
            </a:r>
            <a:r>
              <a:rPr lang="en-AU" dirty="0" smtClean="0"/>
              <a:t>Multiply the numerators together and the denominators together</a:t>
            </a:r>
            <a:br>
              <a:rPr lang="en-AU" dirty="0" smtClean="0"/>
            </a:br>
            <a:r>
              <a:rPr lang="en-AU" b="1" dirty="0" smtClean="0">
                <a:solidFill>
                  <a:srgbClr val="00B0F0"/>
                </a:solidFill>
              </a:rPr>
              <a:t>Step 4: </a:t>
            </a:r>
            <a:r>
              <a:rPr lang="en-AU" dirty="0" smtClean="0"/>
              <a:t>simplify</a:t>
            </a:r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/>
              <p:cNvSpPr txBox="1"/>
              <p:nvPr/>
            </p:nvSpPr>
            <p:spPr>
              <a:xfrm>
                <a:off x="7204184" y="5487615"/>
                <a:ext cx="1845377" cy="612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/>
                            </a:rPr>
                            <m:t>3</m:t>
                          </m:r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×3</m:t>
                          </m:r>
                        </m:num>
                        <m:den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4×2</m:t>
                          </m:r>
                        </m:den>
                      </m:f>
                      <m:r>
                        <a:rPr lang="en-AU" b="0" i="1" smtClean="0">
                          <a:latin typeface="Cambria Math"/>
                          <a:ea typeface="Cambria Math"/>
                        </a:rPr>
                        <m:t>=</m:t>
                      </m:r>
                      <m:f>
                        <m:fPr>
                          <m:ctrlPr>
                            <a:rPr lang="en-AU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9</m:t>
                          </m:r>
                        </m:num>
                        <m:den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8</m:t>
                          </m:r>
                        </m:den>
                      </m:f>
                      <m:r>
                        <a:rPr lang="en-AU" b="0" i="1" smtClean="0">
                          <a:latin typeface="Cambria Math"/>
                          <a:ea typeface="Cambria Math"/>
                        </a:rPr>
                        <m:t>=1</m:t>
                      </m:r>
                      <m:f>
                        <m:fPr>
                          <m:ctrlPr>
                            <a:rPr lang="en-AU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1</m:t>
                          </m:r>
                        </m:num>
                        <m:den>
                          <m:r>
                            <a:rPr lang="en-AU" b="0" i="1" smtClean="0">
                              <a:latin typeface="Cambria Math"/>
                              <a:ea typeface="Cambria Math"/>
                            </a:rPr>
                            <m:t>8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4184" y="5487615"/>
                <a:ext cx="1845377" cy="612732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30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8" grpId="0"/>
      <p:bldP spid="19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19672" y="404664"/>
            <a:ext cx="5760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000" dirty="0" smtClean="0">
                <a:latin typeface="Algerian" panose="04020705040A02060702" pitchFamily="82" charset="0"/>
              </a:rPr>
              <a:t>Try these</a:t>
            </a:r>
            <a:endParaRPr lang="en-AU" sz="4000" dirty="0">
              <a:latin typeface="Algerian" panose="04020705040A02060702" pitchFamily="82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475656" y="1628800"/>
                <a:ext cx="1641603" cy="10143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32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AU" sz="3200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AU" sz="3200" b="0" i="1" smtClean="0">
                              <a:latin typeface="Cambria Math"/>
                            </a:rPr>
                            <m:t>2</m:t>
                          </m:r>
                        </m:den>
                      </m:f>
                      <m:r>
                        <a:rPr lang="en-AU" sz="3200" b="0" i="1" smtClean="0">
                          <a:latin typeface="Cambria Math"/>
                          <a:ea typeface="Cambria Math"/>
                        </a:rPr>
                        <m:t>÷</m:t>
                      </m:r>
                      <m:f>
                        <m:fPr>
                          <m:ctrlPr>
                            <a:rPr lang="en-AU" sz="3200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AU" sz="3200" b="0" i="1" smtClean="0">
                              <a:latin typeface="Cambria Math"/>
                              <a:ea typeface="Cambria Math"/>
                            </a:rPr>
                            <m:t>3</m:t>
                          </m:r>
                        </m:num>
                        <m:den>
                          <m:r>
                            <a:rPr lang="en-AU" sz="3200" b="0" i="1" smtClean="0">
                              <a:latin typeface="Cambria Math"/>
                              <a:ea typeface="Cambria Math"/>
                            </a:rPr>
                            <m:t>4</m:t>
                          </m:r>
                        </m:den>
                      </m:f>
                      <m:r>
                        <a:rPr lang="en-AU" sz="3200" b="0" i="1" smtClean="0">
                          <a:latin typeface="Cambria Math"/>
                          <a:ea typeface="Cambria Math"/>
                        </a:rPr>
                        <m:t>=</m:t>
                      </m:r>
                    </m:oMath>
                  </m:oMathPara>
                </a14:m>
                <a:endParaRPr lang="en-AU" sz="32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5656" y="1628800"/>
                <a:ext cx="1641603" cy="1014317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5940152" y="1620228"/>
                <a:ext cx="1641603" cy="10175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32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AU" sz="3200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AU" sz="3200" b="0" i="1" smtClean="0">
                              <a:latin typeface="Cambria Math"/>
                            </a:rPr>
                            <m:t>3</m:t>
                          </m:r>
                        </m:den>
                      </m:f>
                      <m:r>
                        <a:rPr lang="en-AU" sz="3200" b="0" i="1" smtClean="0">
                          <a:latin typeface="Cambria Math"/>
                          <a:ea typeface="Cambria Math"/>
                        </a:rPr>
                        <m:t>÷</m:t>
                      </m:r>
                      <m:f>
                        <m:fPr>
                          <m:ctrlPr>
                            <a:rPr lang="en-AU" sz="3200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AU" sz="3200" b="0" i="1" smtClean="0">
                              <a:latin typeface="Cambria Math"/>
                              <a:ea typeface="Cambria Math"/>
                            </a:rPr>
                            <m:t>1</m:t>
                          </m:r>
                        </m:num>
                        <m:den>
                          <m:r>
                            <a:rPr lang="en-AU" sz="3200" b="0" i="1" smtClean="0">
                              <a:latin typeface="Cambria Math"/>
                              <a:ea typeface="Cambria Math"/>
                            </a:rPr>
                            <m:t>4</m:t>
                          </m:r>
                        </m:den>
                      </m:f>
                      <m:r>
                        <a:rPr lang="en-AU" sz="3200" b="0" i="1" smtClean="0">
                          <a:latin typeface="Cambria Math"/>
                          <a:ea typeface="Cambria Math"/>
                        </a:rPr>
                        <m:t>=</m:t>
                      </m:r>
                    </m:oMath>
                  </m:oMathPara>
                </a14:m>
                <a:endParaRPr lang="en-AU" sz="32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0152" y="1620228"/>
                <a:ext cx="1641603" cy="1017523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9543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AU" sz="3200" b="1" dirty="0" smtClean="0">
                <a:solidFill>
                  <a:srgbClr val="0070C0"/>
                </a:solidFill>
              </a:rPr>
              <a:t>Practice</a:t>
            </a:r>
            <a:br>
              <a:rPr lang="en-AU" sz="3200" b="1" dirty="0" smtClean="0">
                <a:solidFill>
                  <a:srgbClr val="0070C0"/>
                </a:solidFill>
              </a:rPr>
            </a:br>
            <a:r>
              <a:rPr lang="en-AU" sz="3200" b="1" dirty="0" smtClean="0">
                <a:solidFill>
                  <a:srgbClr val="0070C0"/>
                </a:solidFill>
              </a:rPr>
              <a:t>pg</a:t>
            </a:r>
            <a:r>
              <a:rPr lang="en-AU" sz="3200" b="1" dirty="0" smtClean="0">
                <a:solidFill>
                  <a:srgbClr val="0070C0"/>
                </a:solidFill>
              </a:rPr>
              <a:t>78 ex6.6</a:t>
            </a:r>
            <a:endParaRPr lang="en-AU" sz="3200" b="1" dirty="0">
              <a:solidFill>
                <a:srgbClr val="0070C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0768"/>
            <a:ext cx="9144000" cy="18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0" y="3132654"/>
            <a:ext cx="9115159" cy="3726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2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latin typeface="Aharoni" panose="02010803020104030203" pitchFamily="2" charset="-79"/>
                <a:cs typeface="Aharoni" panose="02010803020104030203" pitchFamily="2" charset="-79"/>
              </a:rPr>
              <a:t>Fraction of the day</a:t>
            </a:r>
            <a:endParaRPr lang="en-AU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AU" dirty="0" smtClean="0"/>
                  <a:t>Today’s fraction is</a:t>
                </a:r>
              </a:p>
              <a:p>
                <a:pPr marL="0" indent="0">
                  <a:buNone/>
                </a:pPr>
                <a:r>
                  <a:rPr lang="en-AU" dirty="0" smtClean="0"/>
                  <a:t> </a:t>
                </a:r>
                <a:endParaRPr lang="en-AU" i="1" dirty="0" smtClean="0">
                  <a:latin typeface="Cambria Mat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b="0" i="1" smtClean="0">
                              <a:solidFill>
                                <a:schemeClr val="tx2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AU" i="1">
                              <a:solidFill>
                                <a:schemeClr val="tx2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  <m:t>8</m:t>
                          </m:r>
                        </m:num>
                        <m:den>
                          <m:r>
                            <a:rPr lang="en-AU" b="0" i="1" smtClean="0">
                              <a:solidFill>
                                <a:schemeClr val="tx2">
                                  <a:lumMod val="7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den>
                      </m:f>
                    </m:oMath>
                  </m:oMathPara>
                </a14:m>
                <a:endParaRPr lang="en-AU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852" t="-175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067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232</Words>
  <Application>Microsoft Office PowerPoint</Application>
  <PresentationFormat>On-screen Show (4:3)</PresentationFormat>
  <Paragraphs>50</Paragraphs>
  <Slides>6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Lesson objective</vt:lpstr>
      <vt:lpstr>PowerPoint Presentation</vt:lpstr>
      <vt:lpstr>PowerPoint Presentation</vt:lpstr>
      <vt:lpstr>Practice pg78 ex6.6</vt:lpstr>
      <vt:lpstr>Fraction of the day</vt:lpstr>
    </vt:vector>
  </TitlesOfParts>
  <Company>The Department of Education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Mental set</dc:title>
  <dc:creator>MORGAN Adam</dc:creator>
  <cp:lastModifiedBy>MORGAN Adam</cp:lastModifiedBy>
  <cp:revision>6</cp:revision>
  <dcterms:created xsi:type="dcterms:W3CDTF">2016-10-20T03:14:06Z</dcterms:created>
  <dcterms:modified xsi:type="dcterms:W3CDTF">2017-05-23T14:48:29Z</dcterms:modified>
</cp:coreProperties>
</file>

<file path=docProps/thumbnail.jpeg>
</file>